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384" r:id="rId2"/>
    <p:sldId id="346" r:id="rId3"/>
    <p:sldId id="385" r:id="rId4"/>
    <p:sldId id="395" r:id="rId5"/>
    <p:sldId id="394" r:id="rId6"/>
    <p:sldId id="393" r:id="rId7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CA4CD33-C41D-468A-86C9-B6E4CB777D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(246)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3424B4-5246-4FA5-B6AB-2323DCF3DED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2/10/2021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FDCCB5-8E39-47F8-AD0D-768D7636716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02DB68-2A0C-4E92-A777-AEEEC4B8698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99C03CE-CF84-4859-B909-34CD26FAD48C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0556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/>
              <a:t>Class – The Life Of Christ (246)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/>
              <a:t>2/10/2021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1125418-07AE-44CD-B08D-B10563A46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14801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83306">
              <a:defRPr/>
            </a:pPr>
            <a:fld id="{9E395396-3E20-41E1-96D8-CC01158FFDB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83306">
                <a:defRPr/>
              </a:pPr>
              <a:t>1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A08728-CD41-4B12-8380-98DB22A2196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2/10/2021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C22D40-620C-4323-B22B-46A5D69444B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5B97B64D-C39B-4718-9CD6-E1A7BB75ADA4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Class – The Life Of Christ (246)</a:t>
            </a:r>
          </a:p>
        </p:txBody>
      </p:sp>
    </p:spTree>
    <p:extLst>
      <p:ext uri="{BB962C8B-B14F-4D97-AF65-F5344CB8AC3E}">
        <p14:creationId xmlns:p14="http://schemas.microsoft.com/office/powerpoint/2010/main" val="3140832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36346" y="1397980"/>
            <a:ext cx="6270922" cy="3007447"/>
          </a:xfrm>
        </p:spPr>
        <p:txBody>
          <a:bodyPr anchor="ctr" anchorCtr="0">
            <a:noAutofit/>
          </a:bodyPr>
          <a:lstStyle>
            <a:lvl1pPr algn="ctr">
              <a:defRPr sz="4950" cap="none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1" y="4475026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725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2/11/2021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2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79965FD7-DA9A-4AFB-B8C8-34AC1FEE9F72}"/>
              </a:ext>
            </a:extLst>
          </p:cNvPr>
          <p:cNvSpPr/>
          <p:nvPr userDrawn="1"/>
        </p:nvSpPr>
        <p:spPr>
          <a:xfrm flipV="1">
            <a:off x="665756" y="726886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5" name="L-Shape 14">
            <a:extLst>
              <a:ext uri="{FF2B5EF4-FFF2-40B4-BE49-F238E27FC236}">
                <a16:creationId xmlns:a16="http://schemas.microsoft.com/office/drawing/2014/main" id="{92465177-72B9-4DCF-8F98-0C79F3EE32EC}"/>
              </a:ext>
            </a:extLst>
          </p:cNvPr>
          <p:cNvSpPr/>
          <p:nvPr userDrawn="1"/>
        </p:nvSpPr>
        <p:spPr>
          <a:xfrm rot="10800000" flipV="1">
            <a:off x="6399245" y="1820275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564645" y="609655"/>
            <a:ext cx="2364232" cy="4408489"/>
          </a:xfrm>
          <a:prstGeom prst="corner">
            <a:avLst>
              <a:gd name="adj1" fmla="val 6149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6214740" y="1685655"/>
            <a:ext cx="2364232" cy="4408489"/>
          </a:xfrm>
          <a:prstGeom prst="corner">
            <a:avLst>
              <a:gd name="adj1" fmla="val 6773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1582650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700" y="685800"/>
            <a:ext cx="7200900" cy="148590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864"/>
            <a:ext cx="3332988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10"/>
            <a:ext cx="3332988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1" y="2340864"/>
            <a:ext cx="3332988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1" y="3305210"/>
            <a:ext cx="3332988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2/11/2021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91236E78-C797-4C31-BA0C-DB193BAF6D2D}"/>
              </a:ext>
            </a:extLst>
          </p:cNvPr>
          <p:cNvSpPr/>
          <p:nvPr userDrawn="1"/>
        </p:nvSpPr>
        <p:spPr>
          <a:xfrm rot="10800000" flipV="1">
            <a:off x="6293741" y="1873025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0" name="L-Shape 9">
            <a:extLst>
              <a:ext uri="{FF2B5EF4-FFF2-40B4-BE49-F238E27FC236}">
                <a16:creationId xmlns:a16="http://schemas.microsoft.com/office/drawing/2014/main" id="{BFA658F0-F295-40A9-8BA8-1F6CBDFBBE09}"/>
              </a:ext>
            </a:extLst>
          </p:cNvPr>
          <p:cNvSpPr/>
          <p:nvPr userDrawn="1"/>
        </p:nvSpPr>
        <p:spPr>
          <a:xfrm flipH="1">
            <a:off x="6114726" y="1752329"/>
            <a:ext cx="2364232" cy="4408489"/>
          </a:xfrm>
          <a:prstGeom prst="corner">
            <a:avLst>
              <a:gd name="adj1" fmla="val 7085"/>
              <a:gd name="adj2" fmla="val 775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3999399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2/11/2021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28832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2/11/2021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AFD1631-6749-4027-9415-B72D163BBD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70355" y="2297695"/>
            <a:ext cx="6803294" cy="2767600"/>
          </a:xfrm>
        </p:spPr>
        <p:txBody>
          <a:bodyPr anchor="ctr"/>
          <a:lstStyle>
            <a:lvl1pPr marL="0" indent="0" algn="ctr">
              <a:buNone/>
              <a:defRPr sz="45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47236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2/11/2021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56875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Second Option">
    <p:bg bwMode="grayWhite">
      <p:bgPr>
        <a:gradFill flip="none" rotWithShape="1">
          <a:gsLst>
            <a:gs pos="0">
              <a:schemeClr val="tx2">
                <a:lumMod val="50000"/>
              </a:schemeClr>
            </a:gs>
            <a:gs pos="34000">
              <a:schemeClr val="tx2"/>
            </a:gs>
            <a:gs pos="66000">
              <a:schemeClr val="tx2">
                <a:lumMod val="75000"/>
              </a:schemeClr>
            </a:gs>
            <a:gs pos="97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-Shape 9">
            <a:extLst>
              <a:ext uri="{FF2B5EF4-FFF2-40B4-BE49-F238E27FC236}">
                <a16:creationId xmlns:a16="http://schemas.microsoft.com/office/drawing/2014/main" id="{13412040-642F-40C5-8AB5-C0E8D41B481B}"/>
              </a:ext>
            </a:extLst>
          </p:cNvPr>
          <p:cNvSpPr/>
          <p:nvPr userDrawn="1"/>
        </p:nvSpPr>
        <p:spPr>
          <a:xfrm flipV="1">
            <a:off x="652568" y="709300"/>
            <a:ext cx="2079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9" name="Rectangle 8" title="Side bar">
            <a:extLst>
              <a:ext uri="{FF2B5EF4-FFF2-40B4-BE49-F238E27FC236}">
                <a16:creationId xmlns:a16="http://schemas.microsoft.com/office/drawing/2014/main" id="{BADD331D-DA8D-4D47-A2BB-F4875FDB16A4}"/>
              </a:ext>
            </a:extLst>
          </p:cNvPr>
          <p:cNvSpPr/>
          <p:nvPr userDrawn="1"/>
        </p:nvSpPr>
        <p:spPr>
          <a:xfrm rot="5400000">
            <a:off x="4267176" y="1981175"/>
            <a:ext cx="609651" cy="914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48484" y="1151799"/>
            <a:ext cx="7128364" cy="3007447"/>
          </a:xfrm>
        </p:spPr>
        <p:txBody>
          <a:bodyPr anchor="ctr" anchorCtr="0">
            <a:noAutofit/>
          </a:bodyPr>
          <a:lstStyle>
            <a:lvl1pPr algn="ctr">
              <a:defRPr sz="4950" cap="none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8484" y="4897056"/>
            <a:ext cx="7128364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725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2/11/2021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2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68D376A1-CC76-4C90-B2CF-F89EA13E7942}"/>
              </a:ext>
            </a:extLst>
          </p:cNvPr>
          <p:cNvSpPr/>
          <p:nvPr userDrawn="1"/>
        </p:nvSpPr>
        <p:spPr>
          <a:xfrm rot="10800000" flipV="1">
            <a:off x="6412433" y="1820273"/>
            <a:ext cx="2079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564645" y="609652"/>
            <a:ext cx="2364232" cy="3007448"/>
          </a:xfrm>
          <a:prstGeom prst="corner">
            <a:avLst>
              <a:gd name="adj1" fmla="val 6089"/>
              <a:gd name="adj2" fmla="val 6769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6214739" y="1685653"/>
            <a:ext cx="2364232" cy="3007448"/>
          </a:xfrm>
          <a:prstGeom prst="corner">
            <a:avLst>
              <a:gd name="adj1" fmla="val 6089"/>
              <a:gd name="adj2" fmla="val 6442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27880331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700" y="685800"/>
            <a:ext cx="7200900" cy="720213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484674"/>
            <a:ext cx="7200900" cy="438272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2/11/2021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BEFB83C-E1EC-41AC-BFF6-9D094E2D43C6}"/>
              </a:ext>
            </a:extLst>
          </p:cNvPr>
          <p:cNvCxnSpPr/>
          <p:nvPr userDrawn="1"/>
        </p:nvCxnSpPr>
        <p:spPr>
          <a:xfrm>
            <a:off x="1098756" y="1445344"/>
            <a:ext cx="7101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590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 and Picture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4936292" y="404614"/>
            <a:ext cx="3893382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222C1B9-FA56-4CEA-AD98-25A595D942F8}"/>
              </a:ext>
            </a:extLst>
          </p:cNvPr>
          <p:cNvSpPr/>
          <p:nvPr userDrawn="1"/>
        </p:nvSpPr>
        <p:spPr bwMode="white">
          <a:xfrm>
            <a:off x="5280149" y="564425"/>
            <a:ext cx="3267000" cy="4464000"/>
          </a:xfrm>
          <a:prstGeom prst="ellipse">
            <a:avLst/>
          </a:prstGeom>
          <a:noFill/>
          <a:ln w="123825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4572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439685" y="400665"/>
            <a:ext cx="3643845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9685" y="2113935"/>
            <a:ext cx="3643845" cy="4247186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75"/>
              </a:spcAft>
              <a:buFont typeface="Arial" panose="020B0604020202020204" pitchFamily="34" charset="0"/>
              <a:buChar char="•"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9684" y="6443554"/>
            <a:ext cx="99324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2/11/2021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19034" y="6453386"/>
            <a:ext cx="1964497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40954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518000" y="0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786B981-6A78-425B-97A2-BA24E40DB7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9321" y="670570"/>
            <a:ext cx="3113484" cy="4248000"/>
          </a:xfrm>
          <a:prstGeom prst="ellipse">
            <a:avLst/>
          </a:prstGeom>
          <a:ln w="38100">
            <a:solidFill>
              <a:schemeClr val="bg2"/>
            </a:solidFill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Content Placeholder 15">
            <a:extLst>
              <a:ext uri="{FF2B5EF4-FFF2-40B4-BE49-F238E27FC236}">
                <a16:creationId xmlns:a16="http://schemas.microsoft.com/office/drawing/2014/main" id="{A21C7D74-31FD-4638-819B-6F7351A177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060472" y="5188236"/>
            <a:ext cx="3643844" cy="1126906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 marL="0" indent="0" algn="ctr">
              <a:buNone/>
              <a:defRPr sz="1350">
                <a:solidFill>
                  <a:schemeClr val="tx2">
                    <a:lumMod val="50000"/>
                  </a:schemeClr>
                </a:solidFill>
              </a:defRPr>
            </a:lvl1pPr>
            <a:lvl2pPr marL="397764" indent="0" algn="ctr">
              <a:buNone/>
              <a:defRPr sz="1350">
                <a:solidFill>
                  <a:schemeClr val="tx2">
                    <a:lumMod val="50000"/>
                  </a:schemeClr>
                </a:solidFill>
              </a:defRPr>
            </a:lvl2pPr>
            <a:lvl3pPr marL="740664" indent="0" algn="ctr"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3pPr>
            <a:lvl4pPr marL="1083564" indent="0" algn="ctr"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4pPr>
            <a:lvl5pPr marL="1426464" indent="0" algn="ctr">
              <a:buNone/>
              <a:defRPr sz="105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387697" y="335052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3814285" y="330294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392114" y="1476930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3811328" y="1482004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420496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4936292" y="404614"/>
            <a:ext cx="3893382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4572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439685" y="400665"/>
            <a:ext cx="3643845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9685" y="2113935"/>
            <a:ext cx="3643845" cy="4247186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75"/>
              </a:spcAft>
              <a:buFont typeface="Arial" panose="020B0604020202020204" pitchFamily="34" charset="0"/>
              <a:buChar char="•"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9684" y="6443554"/>
            <a:ext cx="99324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2/11/2021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19034" y="6453386"/>
            <a:ext cx="1964497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40954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518000" y="0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387697" y="335052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3814285" y="330294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392114" y="1476930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3811328" y="1482004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ED439475-E625-4449-B42E-8F291D64A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1521" y="518477"/>
            <a:ext cx="3682796" cy="5759777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135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lang="en-US" sz="135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lang="en-US" sz="12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lang="en-US" sz="12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lang="en-US" sz="105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marL="0" lvl="0" indent="0" algn="ctr">
              <a:buNone/>
            </a:pPr>
            <a:r>
              <a:rPr lang="en-US" noProof="0"/>
              <a:t>Click to edit Master text styles</a:t>
            </a:r>
          </a:p>
          <a:p>
            <a:pPr marL="0" lvl="1" indent="0" algn="ctr">
              <a:buNone/>
            </a:pPr>
            <a:r>
              <a:rPr lang="en-US" noProof="0"/>
              <a:t>Second level</a:t>
            </a:r>
          </a:p>
          <a:p>
            <a:pPr marL="0" lvl="2" indent="0" algn="ctr">
              <a:buNone/>
            </a:pPr>
            <a:r>
              <a:rPr lang="en-US" noProof="0"/>
              <a:t>Third level</a:t>
            </a:r>
          </a:p>
          <a:p>
            <a:pPr marL="0" lvl="3" indent="0" algn="ctr">
              <a:buNone/>
            </a:pPr>
            <a:r>
              <a:rPr lang="en-US" noProof="0"/>
              <a:t>Fourth level</a:t>
            </a:r>
          </a:p>
          <a:p>
            <a:pPr marL="0" lvl="4" indent="0" algn="ctr">
              <a:buNone/>
            </a:pPr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8220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, TItl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4676174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430D42-50DC-4502-A3E8-251FE7F0809D}"/>
              </a:ext>
            </a:extLst>
          </p:cNvPr>
          <p:cNvSpPr/>
          <p:nvPr userDrawn="1"/>
        </p:nvSpPr>
        <p:spPr>
          <a:xfrm>
            <a:off x="380695" y="5289755"/>
            <a:ext cx="3952537" cy="1012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accent3"/>
              </a:solidFill>
            </a:endParaRPr>
          </a:p>
        </p:txBody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380695" y="409289"/>
            <a:ext cx="3952537" cy="4732985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98082" y="477366"/>
            <a:ext cx="3483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8083" y="1966453"/>
            <a:ext cx="3483001" cy="4388615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0693" y="6453386"/>
            <a:ext cx="9034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2/11/2021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52974" y="6453386"/>
            <a:ext cx="1780256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6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676173" y="-376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34329" y="372074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8293830" y="5819528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BDA3A4D-2561-4EEB-8787-E1A6525657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4684" y="668598"/>
            <a:ext cx="3484988" cy="4198373"/>
          </a:xfrm>
          <a:prstGeom prst="snip2DiagRect">
            <a:avLst>
              <a:gd name="adj1" fmla="val 0"/>
              <a:gd name="adj2" fmla="val 10300"/>
            </a:avLst>
          </a:prstGeom>
          <a:ln w="381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BB32A6B-92AA-4208-9120-FFC166CE75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7706" y="5352418"/>
            <a:ext cx="3861000" cy="900000"/>
          </a:xfrm>
          <a:solidFill>
            <a:schemeClr val="bg2"/>
          </a:solidFill>
          <a:effectLst>
            <a:innerShdw blurRad="114300">
              <a:prstClr val="black">
                <a:alpha val="34000"/>
              </a:prstClr>
            </a:innerShdw>
          </a:effectLst>
        </p:spPr>
        <p:txBody>
          <a:bodyPr anchor="ctr" anchorCtr="0"/>
          <a:lstStyle>
            <a:lvl1pPr marL="0" indent="0" algn="ctr">
              <a:buFont typeface="Arial" panose="020B0604020202020204" pitchFamily="34" charset="0"/>
              <a:buNone/>
              <a:defRPr sz="1350">
                <a:solidFill>
                  <a:schemeClr val="accent3"/>
                </a:solidFill>
              </a:defRPr>
            </a:lvl1pPr>
            <a:lvl2pPr marL="397764" indent="0" algn="ctr">
              <a:buFont typeface="Arial" panose="020B0604020202020204" pitchFamily="34" charset="0"/>
              <a:buNone/>
              <a:defRPr sz="1350">
                <a:solidFill>
                  <a:schemeClr val="accent3"/>
                </a:solidFill>
              </a:defRPr>
            </a:lvl2pPr>
            <a:lvl3pPr marL="740664" indent="0" algn="ctr">
              <a:buFont typeface="Arial" panose="020B0604020202020204" pitchFamily="34" charset="0"/>
              <a:buNone/>
              <a:defRPr sz="1200">
                <a:solidFill>
                  <a:schemeClr val="accent3"/>
                </a:solidFill>
              </a:defRPr>
            </a:lvl3pPr>
            <a:lvl4pPr marL="1083564" indent="0" algn="ctr">
              <a:buFont typeface="Arial" panose="020B0604020202020204" pitchFamily="34" charset="0"/>
              <a:buNone/>
              <a:defRPr sz="1200">
                <a:solidFill>
                  <a:schemeClr val="accent3"/>
                </a:solidFill>
              </a:defRPr>
            </a:lvl4pPr>
            <a:lvl5pPr marL="1426464" indent="0" algn="ctr">
              <a:buFont typeface="Arial" panose="020B0604020202020204" pitchFamily="34" charset="0"/>
              <a:buNone/>
              <a:defRPr sz="105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8265988" y="361499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5149075" y="5819527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5338917" y="1789472"/>
            <a:ext cx="3213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4768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4676174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380695" y="409286"/>
            <a:ext cx="3952537" cy="5945780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98082" y="477366"/>
            <a:ext cx="3483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8083" y="1966453"/>
            <a:ext cx="3483001" cy="4388615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0693" y="6453386"/>
            <a:ext cx="9034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2/11/2021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52974" y="6453386"/>
            <a:ext cx="1780256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6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676173" y="-376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34329" y="372074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8293830" y="5819528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D57F3340-8A42-40F0-BF5B-EEF6E3E88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4686" y="668598"/>
            <a:ext cx="3484988" cy="5383413"/>
          </a:xfrm>
          <a:custGeom>
            <a:avLst/>
            <a:gdLst>
              <a:gd name="connsiteX0" fmla="*/ 0 w 4646651"/>
              <a:gd name="connsiteY0" fmla="*/ 0 h 5383413"/>
              <a:gd name="connsiteX1" fmla="*/ 4168046 w 4646651"/>
              <a:gd name="connsiteY1" fmla="*/ 0 h 5383413"/>
              <a:gd name="connsiteX2" fmla="*/ 4646651 w 4646651"/>
              <a:gd name="connsiteY2" fmla="*/ 478605 h 5383413"/>
              <a:gd name="connsiteX3" fmla="*/ 4646651 w 4646651"/>
              <a:gd name="connsiteY3" fmla="*/ 5383413 h 5383413"/>
              <a:gd name="connsiteX4" fmla="*/ 478605 w 4646651"/>
              <a:gd name="connsiteY4" fmla="*/ 5383413 h 5383413"/>
              <a:gd name="connsiteX5" fmla="*/ 0 w 4646651"/>
              <a:gd name="connsiteY5" fmla="*/ 4904808 h 538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6651" h="5383413">
                <a:moveTo>
                  <a:pt x="0" y="0"/>
                </a:moveTo>
                <a:lnTo>
                  <a:pt x="4168046" y="0"/>
                </a:lnTo>
                <a:lnTo>
                  <a:pt x="4646651" y="478605"/>
                </a:lnTo>
                <a:lnTo>
                  <a:pt x="4646651" y="5383413"/>
                </a:lnTo>
                <a:lnTo>
                  <a:pt x="478605" y="5383413"/>
                </a:lnTo>
                <a:lnTo>
                  <a:pt x="0" y="4904808"/>
                </a:lnTo>
                <a:close/>
              </a:path>
            </a:pathLst>
          </a:custGeom>
          <a:ln w="57150">
            <a:solidFill>
              <a:schemeClr val="bg1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8265988" y="361499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5149075" y="5819527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5338917" y="1789472"/>
            <a:ext cx="3213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8562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 bwMode="blackWhite">
      <p:bgPr>
        <a:gradFill flip="none" rotWithShape="1">
          <a:gsLst>
            <a:gs pos="0">
              <a:schemeClr val="bg2">
                <a:lumMod val="50000"/>
              </a:schemeClr>
            </a:gs>
            <a:gs pos="33000">
              <a:schemeClr val="bg2"/>
            </a:gs>
            <a:gs pos="66000">
              <a:schemeClr val="bg2">
                <a:lumMod val="75000"/>
              </a:schemeClr>
            </a:gs>
            <a:gs pos="97000">
              <a:schemeClr val="bg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3769" y="1301363"/>
            <a:ext cx="7209728" cy="2852737"/>
          </a:xfrm>
        </p:spPr>
        <p:txBody>
          <a:bodyPr anchor="b">
            <a:normAutofit/>
          </a:bodyPr>
          <a:lstStyle>
            <a:lvl1pPr algn="r">
              <a:defRPr sz="5400" cap="none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2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2/11/2021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5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L-Shape 8">
            <a:extLst>
              <a:ext uri="{FF2B5EF4-FFF2-40B4-BE49-F238E27FC236}">
                <a16:creationId xmlns:a16="http://schemas.microsoft.com/office/drawing/2014/main" id="{BF5B4C6D-2825-4690-8D32-39CBF5E0F7E6}"/>
              </a:ext>
            </a:extLst>
          </p:cNvPr>
          <p:cNvSpPr/>
          <p:nvPr userDrawn="1"/>
        </p:nvSpPr>
        <p:spPr>
          <a:xfrm rot="10800000" flipV="1">
            <a:off x="6399245" y="1820275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DFD43940-6D78-4E75-BDB6-8792768BB894}"/>
              </a:ext>
            </a:extLst>
          </p:cNvPr>
          <p:cNvSpPr/>
          <p:nvPr userDrawn="1"/>
        </p:nvSpPr>
        <p:spPr>
          <a:xfrm flipH="1">
            <a:off x="6214740" y="1685655"/>
            <a:ext cx="2364232" cy="4408489"/>
          </a:xfrm>
          <a:prstGeom prst="corner">
            <a:avLst>
              <a:gd name="adj1" fmla="val 5837"/>
              <a:gd name="adj2" fmla="val 6502"/>
            </a:avLst>
          </a:prstGeom>
          <a:solidFill>
            <a:srgbClr val="EFEDE3"/>
          </a:solidFill>
          <a:ln>
            <a:solidFill>
              <a:srgbClr val="EFEDE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11622121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1" y="2286002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3" y="2286002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2/11/2021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39179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Side bar">
            <a:extLst>
              <a:ext uri="{FF2B5EF4-FFF2-40B4-BE49-F238E27FC236}">
                <a16:creationId xmlns:a16="http://schemas.microsoft.com/office/drawing/2014/main" id="{FFA7AFEF-D97A-4A94-A884-7F95E91332B7}"/>
              </a:ext>
            </a:extLst>
          </p:cNvPr>
          <p:cNvSpPr/>
          <p:nvPr userDrawn="1"/>
        </p:nvSpPr>
        <p:spPr>
          <a:xfrm>
            <a:off x="466571" y="0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2/11/2021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4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3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358571" y="376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46171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33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lnSpc>
          <a:spcPct val="94000"/>
        </a:lnSpc>
        <a:spcBef>
          <a:spcPts val="750"/>
        </a:spcBef>
        <a:spcAft>
          <a:spcPts val="150"/>
        </a:spcAft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549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9978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3407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5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640777" indent="-214313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0574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2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4003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05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0861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3888">
          <p15:clr>
            <a:srgbClr val="F26B43"/>
          </p15:clr>
        </p15:guide>
        <p15:guide id="10" pos="527">
          <p15:clr>
            <a:srgbClr val="F26B43"/>
          </p15:clr>
        </p15:guide>
        <p15:guide id="11" pos="48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889FE-7B85-40C7-8441-909223A9B3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8484" y="1592443"/>
            <a:ext cx="7128364" cy="2126159"/>
          </a:xfrm>
        </p:spPr>
        <p:txBody>
          <a:bodyPr>
            <a:spAutoFit/>
          </a:bodyPr>
          <a:lstStyle/>
          <a:p>
            <a:r>
              <a:rPr lang="en-US" dirty="0"/>
              <a:t>Lesson 14:</a:t>
            </a:r>
            <a:br>
              <a:rPr lang="en-US" dirty="0"/>
            </a:br>
            <a:r>
              <a:rPr lang="en-US" dirty="0"/>
              <a:t>Contention Over The Man Born Blind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DC842-2DF4-46F3-AEC5-E38386DA68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8484" y="4676776"/>
            <a:ext cx="7128364" cy="1288879"/>
          </a:xfrm>
        </p:spPr>
        <p:txBody>
          <a:bodyPr>
            <a:spAutoFit/>
          </a:bodyPr>
          <a:lstStyle/>
          <a:p>
            <a:r>
              <a:rPr lang="en-US" sz="2000" dirty="0"/>
              <a:t>February 10, 2021</a:t>
            </a:r>
          </a:p>
          <a:p>
            <a:endParaRPr lang="en-US" sz="2000" dirty="0"/>
          </a:p>
          <a:p>
            <a:r>
              <a:rPr lang="en-US" sz="3200" dirty="0"/>
              <a:t>John 9:1-41</a:t>
            </a:r>
          </a:p>
        </p:txBody>
      </p:sp>
    </p:spTree>
    <p:extLst>
      <p:ext uri="{BB962C8B-B14F-4D97-AF65-F5344CB8AC3E}">
        <p14:creationId xmlns:p14="http://schemas.microsoft.com/office/powerpoint/2010/main" val="2214639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9967B-A48A-46F3-874D-74AAEB2B7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361950"/>
            <a:ext cx="7200900" cy="1078500"/>
          </a:xfrm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Contention Over The Man Born Blind John 9:1-41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321C9-46AF-4808-AC2E-545F7FD98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612" y="1627549"/>
            <a:ext cx="7839075" cy="3524426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In this chapter we read another great miracle of Jesus as He heals a man who was born blind.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Blind man is questioned many times about the healing and who healed him.</a:t>
            </a:r>
            <a:r>
              <a:rPr lang="en-US" sz="2400" i="0" dirty="0">
                <a:solidFill>
                  <a:schemeClr val="tx1"/>
                </a:solidFill>
              </a:rPr>
              <a:t> (9:10, 15, 17, 26)</a:t>
            </a:r>
          </a:p>
          <a:p>
            <a:pPr lvl="1"/>
            <a:r>
              <a:rPr lang="en-US" sz="2400" b="1" dirty="0">
                <a:solidFill>
                  <a:schemeClr val="tx1"/>
                </a:solidFill>
              </a:rPr>
              <a:t>Note</a:t>
            </a:r>
            <a:r>
              <a:rPr lang="en-US" sz="2400" dirty="0">
                <a:solidFill>
                  <a:schemeClr val="tx1"/>
                </a:solidFill>
              </a:rPr>
              <a:t>: the progression of the man’s thinking as he is questioned by the Pharisees.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This man is now able to see what those who were sighted could not see!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Never before had such been done.</a:t>
            </a:r>
            <a:r>
              <a:rPr lang="en-US" sz="2400" i="0" dirty="0">
                <a:solidFill>
                  <a:schemeClr val="tx1"/>
                </a:solidFill>
              </a:rPr>
              <a:t> (cf. 9:32)</a:t>
            </a:r>
          </a:p>
        </p:txBody>
      </p:sp>
    </p:spTree>
    <p:extLst>
      <p:ext uri="{BB962C8B-B14F-4D97-AF65-F5344CB8AC3E}">
        <p14:creationId xmlns:p14="http://schemas.microsoft.com/office/powerpoint/2010/main" val="1963016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93287-6B5E-4F40-A1C7-07C5AEEE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04800"/>
            <a:ext cx="7200900" cy="1078500"/>
          </a:xfrm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Contention Over The Man Born Blind John 9:1-41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1484674"/>
            <a:ext cx="7915276" cy="528401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The miracles of the gospel of John have a specific purpose. (John 20:30-31)</a:t>
            </a:r>
          </a:p>
          <a:p>
            <a:r>
              <a:rPr lang="en-US" sz="2400" dirty="0">
                <a:solidFill>
                  <a:schemeClr val="tx1"/>
                </a:solidFill>
              </a:rPr>
              <a:t>2:1-11 Water to wine … Power over quality.</a:t>
            </a:r>
          </a:p>
          <a:p>
            <a:r>
              <a:rPr lang="en-US" sz="2400" dirty="0">
                <a:solidFill>
                  <a:schemeClr val="tx1"/>
                </a:solidFill>
              </a:rPr>
              <a:t>4:46-54 Nobleman’s son healed … Power over distance.</a:t>
            </a:r>
          </a:p>
          <a:p>
            <a:r>
              <a:rPr lang="en-US" sz="2400" dirty="0">
                <a:solidFill>
                  <a:schemeClr val="tx1"/>
                </a:solidFill>
              </a:rPr>
              <a:t>5:1-9 Afflicted man … Power over time.</a:t>
            </a:r>
          </a:p>
          <a:p>
            <a:r>
              <a:rPr lang="en-US" sz="2400" dirty="0">
                <a:solidFill>
                  <a:schemeClr val="tx1"/>
                </a:solidFill>
              </a:rPr>
              <a:t>6:1-14 Fed 5,000 men … Power over quantity.</a:t>
            </a:r>
          </a:p>
          <a:p>
            <a:r>
              <a:rPr lang="en-US" sz="2400" dirty="0">
                <a:solidFill>
                  <a:schemeClr val="tx1"/>
                </a:solidFill>
              </a:rPr>
              <a:t>7:16-21 Walked on the water … Power over nature.</a:t>
            </a:r>
          </a:p>
          <a:p>
            <a:r>
              <a:rPr lang="en-US" sz="2400" dirty="0">
                <a:solidFill>
                  <a:schemeClr val="tx1"/>
                </a:solidFill>
              </a:rPr>
              <a:t>9:1-12 Blind man healed … Power over darkness.</a:t>
            </a:r>
          </a:p>
          <a:p>
            <a:r>
              <a:rPr lang="en-US" sz="2400" dirty="0">
                <a:solidFill>
                  <a:schemeClr val="tx1"/>
                </a:solidFill>
              </a:rPr>
              <a:t>11:1-46 Raised Lazarus … Power over death.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miracle of this chapter shows that Jesus is from God. cf. John 3:1-2</a:t>
            </a:r>
          </a:p>
        </p:txBody>
      </p:sp>
    </p:spTree>
    <p:extLst>
      <p:ext uri="{BB962C8B-B14F-4D97-AF65-F5344CB8AC3E}">
        <p14:creationId xmlns:p14="http://schemas.microsoft.com/office/powerpoint/2010/main" val="3577736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93287-6B5E-4F40-A1C7-07C5AEEE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04800"/>
            <a:ext cx="7200900" cy="1078500"/>
          </a:xfrm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Contention Over The Man Born Blind John 9:1-41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1484674"/>
            <a:ext cx="7915276" cy="4668457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WHO SINNED TO CAUSE THIS MAN’S BLINDNESS? John 9:1-5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9:1-2 – </a:t>
            </a:r>
            <a:r>
              <a:rPr lang="en-US" sz="2400" i="1" dirty="0">
                <a:solidFill>
                  <a:schemeClr val="tx1"/>
                </a:solidFill>
              </a:rPr>
              <a:t>The disciples question the cause of this man’s blindness, “Who sinned, this man or his parents?”</a:t>
            </a:r>
          </a:p>
          <a:p>
            <a:r>
              <a:rPr lang="en-US" sz="2400" dirty="0">
                <a:solidFill>
                  <a:schemeClr val="tx1"/>
                </a:solidFill>
              </a:rPr>
              <a:t>Many try to explain all tragedy as the consequence of some sin. “Is God punishing us for some sin?”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Jesus unequivocally denies that all such tragedies are the direct result of sin and that sin caused this man’s blindness.</a:t>
            </a:r>
          </a:p>
          <a:p>
            <a:pPr lvl="1"/>
            <a:r>
              <a:rPr lang="en-US" sz="2400" i="0" dirty="0">
                <a:solidFill>
                  <a:schemeClr val="tx1"/>
                </a:solidFill>
              </a:rPr>
              <a:t>John 9:3, </a:t>
            </a:r>
            <a:r>
              <a:rPr lang="en-US" sz="2400" dirty="0">
                <a:solidFill>
                  <a:schemeClr val="tx1"/>
                </a:solidFill>
              </a:rPr>
              <a:t>“Jesus answered, Neither did this man sin, nor his parents: but that the works of God should be made manifest in him.”</a:t>
            </a:r>
          </a:p>
        </p:txBody>
      </p:sp>
    </p:spTree>
    <p:extLst>
      <p:ext uri="{BB962C8B-B14F-4D97-AF65-F5344CB8AC3E}">
        <p14:creationId xmlns:p14="http://schemas.microsoft.com/office/powerpoint/2010/main" val="3833495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93287-6B5E-4F40-A1C7-07C5AEEE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04800"/>
            <a:ext cx="7200900" cy="1078500"/>
          </a:xfrm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Contention Over The Man Born Blind John 9:1-41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8" y="1484674"/>
            <a:ext cx="8115301" cy="51433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WHO SINNED TO CAUSE THIS MAN’S BLINDNESS? John 9:1-5</a:t>
            </a:r>
          </a:p>
          <a:p>
            <a:r>
              <a:rPr lang="en-US" sz="2400" dirty="0">
                <a:solidFill>
                  <a:schemeClr val="tx1"/>
                </a:solidFill>
              </a:rPr>
              <a:t>Certainly all sin will be punished, but all sin is not punished now through some tragedy.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Bible reveals several examples of direct punishment for sins.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Nadab and Abihu.</a:t>
            </a:r>
            <a:r>
              <a:rPr lang="en-US" sz="2000" i="0" dirty="0">
                <a:solidFill>
                  <a:schemeClr val="tx1"/>
                </a:solidFill>
              </a:rPr>
              <a:t> Leviticus 10:1-2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Uzziah.</a:t>
            </a:r>
            <a:r>
              <a:rPr lang="en-US" sz="2000" i="0" dirty="0">
                <a:solidFill>
                  <a:schemeClr val="tx1"/>
                </a:solidFill>
              </a:rPr>
              <a:t> 2 Chronicles 26:16-23</a:t>
            </a:r>
          </a:p>
          <a:p>
            <a:r>
              <a:rPr lang="en-US" sz="2400" dirty="0">
                <a:solidFill>
                  <a:schemeClr val="tx1"/>
                </a:solidFill>
              </a:rPr>
              <a:t>However, not every physical affliction is a direct punishment for one’s sins.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Tragedy often comes to righteous and unrighteous people alike.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Note the Galileans, Siloam.</a:t>
            </a:r>
            <a:r>
              <a:rPr lang="en-US" sz="2000" i="0" dirty="0">
                <a:solidFill>
                  <a:schemeClr val="tx1"/>
                </a:solidFill>
              </a:rPr>
              <a:t> Luke 13:1-5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Note Job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0535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93287-6B5E-4F40-A1C7-07C5AEEE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04800"/>
            <a:ext cx="7200900" cy="1078500"/>
          </a:xfrm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Contention Over The Man Born Blind John 9:1-41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1484674"/>
            <a:ext cx="7915276" cy="360137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WHO SINNED TO CAUSE THIS MAN’S BLINDNESS? John 9:1-5</a:t>
            </a:r>
          </a:p>
          <a:p>
            <a:r>
              <a:rPr lang="en-US" sz="2400" dirty="0">
                <a:solidFill>
                  <a:schemeClr val="tx1"/>
                </a:solidFill>
              </a:rPr>
              <a:t>At times tragedy is the result of human frailty, inheritance, laws of nature being disobeyed, etc. </a:t>
            </a:r>
          </a:p>
          <a:p>
            <a:r>
              <a:rPr lang="en-US" sz="2400" dirty="0">
                <a:solidFill>
                  <a:schemeClr val="tx1"/>
                </a:solidFill>
              </a:rPr>
              <a:t>Sometimes sin results in tragedy to ourselves and others. (Venereal disease, wreck caused by drunken driver, etc.)</a:t>
            </a:r>
          </a:p>
          <a:p>
            <a:r>
              <a:rPr lang="en-US" sz="2400" dirty="0">
                <a:solidFill>
                  <a:schemeClr val="tx1"/>
                </a:solidFill>
              </a:rPr>
              <a:t>All this serves only to prove that mortal men cannot always determine why some specific afflictions occur.</a:t>
            </a:r>
          </a:p>
        </p:txBody>
      </p:sp>
    </p:spTree>
    <p:extLst>
      <p:ext uri="{BB962C8B-B14F-4D97-AF65-F5344CB8AC3E}">
        <p14:creationId xmlns:p14="http://schemas.microsoft.com/office/powerpoint/2010/main" val="256198464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ustom 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6923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9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22874644_Trading cards_AAS_v3" id="{4E496154-558D-4612-A753-0794614ED79B}" vid="{A8FAAD10-755F-4F52-9B7F-8A15476B6C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742</TotalTime>
  <Words>511</Words>
  <Application>Microsoft Office PowerPoint</Application>
  <PresentationFormat>On-screen Show (4:3)</PresentationFormat>
  <Paragraphs>45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Franklin Gothic Book</vt:lpstr>
      <vt:lpstr>Impact</vt:lpstr>
      <vt:lpstr>Crop</vt:lpstr>
      <vt:lpstr>Lesson 14: Contention Over The Man Born Blind</vt:lpstr>
      <vt:lpstr>Contention Over The Man Born Blind John 9:1-41</vt:lpstr>
      <vt:lpstr>Contention Over The Man Born Blind John 9:1-41</vt:lpstr>
      <vt:lpstr>Contention Over The Man Born Blind John 9:1-41</vt:lpstr>
      <vt:lpstr>Contention Over The Man Born Blind John 9:1-41</vt:lpstr>
      <vt:lpstr>Contention Over The Man Born Blind John 9:1-41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13: In Jerusalem For the Feast</dc:title>
  <dc:creator>mgalloway2715@gmail.com</dc:creator>
  <cp:lastModifiedBy>Richard Lidh</cp:lastModifiedBy>
  <cp:revision>30</cp:revision>
  <cp:lastPrinted>2021-02-12T00:55:09Z</cp:lastPrinted>
  <dcterms:created xsi:type="dcterms:W3CDTF">2021-01-27T18:21:15Z</dcterms:created>
  <dcterms:modified xsi:type="dcterms:W3CDTF">2021-02-12T00:55:12Z</dcterms:modified>
</cp:coreProperties>
</file>